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1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263A35"/>
    <a:srgbClr val="3E4D1F"/>
    <a:srgbClr val="0058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1092" y="-90"/>
      </p:cViewPr>
      <p:guideLst>
        <p:guide orient="horz" pos="142"/>
        <p:guide orient="horz" pos="595"/>
        <p:guide pos="158"/>
        <p:guide pos="56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A6F9B1-5ED5-4759-AEA9-48FDC5123386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1A6D816-CF12-44CE-AA52-E2D2CE667C2A}">
      <dgm:prSet phldrT="[Текст]"/>
      <dgm:spPr/>
      <dgm:t>
        <a:bodyPr/>
        <a:lstStyle/>
        <a:p>
          <a:r>
            <a:rPr lang="ru-RU" dirty="0" smtClean="0"/>
            <a:t>Защита прав ребенка в семье и детском саду</a:t>
          </a:r>
          <a:endParaRPr lang="ru-RU" dirty="0"/>
        </a:p>
      </dgm:t>
    </dgm:pt>
    <dgm:pt modelId="{FFEED1E4-DF7E-4E54-AB76-B64E80EDFDAF}" type="parTrans" cxnId="{0CFF1D4E-1C26-41C1-87F4-FFE621002D84}">
      <dgm:prSet/>
      <dgm:spPr/>
      <dgm:t>
        <a:bodyPr/>
        <a:lstStyle/>
        <a:p>
          <a:endParaRPr lang="ru-RU"/>
        </a:p>
      </dgm:t>
    </dgm:pt>
    <dgm:pt modelId="{D5DF0987-42E9-42C6-B526-529C4FB20961}" type="sibTrans" cxnId="{0CFF1D4E-1C26-41C1-87F4-FFE621002D84}">
      <dgm:prSet/>
      <dgm:spPr/>
      <dgm:t>
        <a:bodyPr/>
        <a:lstStyle/>
        <a:p>
          <a:endParaRPr lang="ru-RU"/>
        </a:p>
      </dgm:t>
    </dgm:pt>
    <dgm:pt modelId="{9062EDE4-B000-4CF6-81A2-504F715D69EC}">
      <dgm:prSet phldrT="[Текст]"/>
      <dgm:spPr/>
      <dgm:t>
        <a:bodyPr/>
        <a:lstStyle/>
        <a:p>
          <a:r>
            <a:rPr lang="ru-RU" dirty="0" smtClean="0"/>
            <a:t>Детско-родительские отношения</a:t>
          </a:r>
          <a:endParaRPr lang="ru-RU" dirty="0"/>
        </a:p>
      </dgm:t>
    </dgm:pt>
    <dgm:pt modelId="{58D59458-1B19-4F1A-A34F-EFC3190CE3B8}" type="parTrans" cxnId="{327308B2-7379-421F-A7EF-81EDE9D323A2}">
      <dgm:prSet/>
      <dgm:spPr/>
      <dgm:t>
        <a:bodyPr/>
        <a:lstStyle/>
        <a:p>
          <a:endParaRPr lang="ru-RU"/>
        </a:p>
      </dgm:t>
    </dgm:pt>
    <dgm:pt modelId="{571A0151-D6E3-40A0-8101-F35E32536DFC}" type="sibTrans" cxnId="{327308B2-7379-421F-A7EF-81EDE9D323A2}">
      <dgm:prSet/>
      <dgm:spPr/>
      <dgm:t>
        <a:bodyPr/>
        <a:lstStyle/>
        <a:p>
          <a:endParaRPr lang="ru-RU"/>
        </a:p>
      </dgm:t>
    </dgm:pt>
    <dgm:pt modelId="{3B7018CE-8444-46BC-A64B-A84468EDF092}">
      <dgm:prSet phldrT="[Текст]"/>
      <dgm:spPr/>
      <dgm:t>
        <a:bodyPr/>
        <a:lstStyle/>
        <a:p>
          <a:r>
            <a:rPr lang="ru-RU" dirty="0" smtClean="0"/>
            <a:t>Взаимоотношения детей со сверстниками и взрослыми</a:t>
          </a:r>
          <a:endParaRPr lang="ru-RU" dirty="0"/>
        </a:p>
      </dgm:t>
    </dgm:pt>
    <dgm:pt modelId="{EB07E40F-79A7-4DA0-9B52-5F576B5FADDB}" type="parTrans" cxnId="{40675118-45CA-437B-9762-73E904870FEB}">
      <dgm:prSet/>
      <dgm:spPr/>
      <dgm:t>
        <a:bodyPr/>
        <a:lstStyle/>
        <a:p>
          <a:endParaRPr lang="ru-RU"/>
        </a:p>
      </dgm:t>
    </dgm:pt>
    <dgm:pt modelId="{DA77834A-8772-4ECB-9390-707809826D39}" type="sibTrans" cxnId="{40675118-45CA-437B-9762-73E904870FEB}">
      <dgm:prSet/>
      <dgm:spPr/>
      <dgm:t>
        <a:bodyPr/>
        <a:lstStyle/>
        <a:p>
          <a:endParaRPr lang="ru-RU"/>
        </a:p>
      </dgm:t>
    </dgm:pt>
    <dgm:pt modelId="{8DC0FA5D-7F8A-4BDB-AF41-FFB3F23E76A7}">
      <dgm:prSet phldrT="[Текст]"/>
      <dgm:spPr/>
      <dgm:t>
        <a:bodyPr/>
        <a:lstStyle/>
        <a:p>
          <a:r>
            <a:rPr lang="ru-RU" dirty="0" smtClean="0"/>
            <a:t>Коррекция  нарушений в развитии детей</a:t>
          </a:r>
          <a:endParaRPr lang="ru-RU" dirty="0"/>
        </a:p>
      </dgm:t>
    </dgm:pt>
    <dgm:pt modelId="{26755115-7C52-4F43-9CF7-E0D102062674}" type="parTrans" cxnId="{1A9087DA-5FA9-4FC6-9E03-12437AA16589}">
      <dgm:prSet/>
      <dgm:spPr/>
      <dgm:t>
        <a:bodyPr/>
        <a:lstStyle/>
        <a:p>
          <a:endParaRPr lang="ru-RU"/>
        </a:p>
      </dgm:t>
    </dgm:pt>
    <dgm:pt modelId="{DDDE302B-1A33-4C51-ABAA-588AB69F3F89}" type="sibTrans" cxnId="{1A9087DA-5FA9-4FC6-9E03-12437AA16589}">
      <dgm:prSet/>
      <dgm:spPr/>
      <dgm:t>
        <a:bodyPr/>
        <a:lstStyle/>
        <a:p>
          <a:endParaRPr lang="ru-RU"/>
        </a:p>
      </dgm:t>
    </dgm:pt>
    <dgm:pt modelId="{2A80D66F-8EE8-46AA-AA3A-835A40259E8C}">
      <dgm:prSet phldrT="[Текст]"/>
      <dgm:spPr/>
      <dgm:t>
        <a:bodyPr/>
        <a:lstStyle/>
        <a:p>
          <a:r>
            <a:rPr lang="ru-RU" dirty="0" smtClean="0"/>
            <a:t>Подготовка старших </a:t>
          </a:r>
          <a:r>
            <a:rPr lang="ru-RU" smtClean="0"/>
            <a:t>дошкольников  к  обучению в школе</a:t>
          </a:r>
          <a:endParaRPr lang="ru-RU" dirty="0"/>
        </a:p>
      </dgm:t>
    </dgm:pt>
    <dgm:pt modelId="{9BF90CAE-1C44-4831-9C77-D4CCECE24EA6}" type="parTrans" cxnId="{CC646366-1F12-4F4F-BF52-F176CC56A794}">
      <dgm:prSet/>
      <dgm:spPr/>
      <dgm:t>
        <a:bodyPr/>
        <a:lstStyle/>
        <a:p>
          <a:endParaRPr lang="ru-RU"/>
        </a:p>
      </dgm:t>
    </dgm:pt>
    <dgm:pt modelId="{6DEDEBC6-7B6B-4350-BA98-533C2310BA1C}" type="sibTrans" cxnId="{CC646366-1F12-4F4F-BF52-F176CC56A794}">
      <dgm:prSet/>
      <dgm:spPr/>
      <dgm:t>
        <a:bodyPr/>
        <a:lstStyle/>
        <a:p>
          <a:endParaRPr lang="ru-RU"/>
        </a:p>
      </dgm:t>
    </dgm:pt>
    <dgm:pt modelId="{50986FA9-592E-43C3-93EE-0110F803BA56}">
      <dgm:prSet/>
      <dgm:spPr/>
      <dgm:t>
        <a:bodyPr/>
        <a:lstStyle/>
        <a:p>
          <a:r>
            <a:rPr lang="ru-RU" dirty="0" smtClean="0"/>
            <a:t>Воспитание, развитие и оздоровление детей</a:t>
          </a:r>
          <a:endParaRPr lang="ru-RU" dirty="0"/>
        </a:p>
      </dgm:t>
    </dgm:pt>
    <dgm:pt modelId="{97CFCC37-5C2E-42E8-B5DA-6925A71C546D}" type="parTrans" cxnId="{D392E484-16AD-4252-946E-1A4A66F424CB}">
      <dgm:prSet/>
      <dgm:spPr/>
      <dgm:t>
        <a:bodyPr/>
        <a:lstStyle/>
        <a:p>
          <a:endParaRPr lang="ru-RU"/>
        </a:p>
      </dgm:t>
    </dgm:pt>
    <dgm:pt modelId="{65541A94-63ED-4087-9E7E-610B5B5DC425}" type="sibTrans" cxnId="{D392E484-16AD-4252-946E-1A4A66F424CB}">
      <dgm:prSet/>
      <dgm:spPr/>
      <dgm:t>
        <a:bodyPr/>
        <a:lstStyle/>
        <a:p>
          <a:endParaRPr lang="ru-RU"/>
        </a:p>
      </dgm:t>
    </dgm:pt>
    <dgm:pt modelId="{38D807C3-B546-4DB6-BC98-56F47CA6738F}" type="pres">
      <dgm:prSet presAssocID="{11A6F9B1-5ED5-4759-AEA9-48FDC512338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421545-8C82-4892-8715-A607115C3E02}" type="pres">
      <dgm:prSet presAssocID="{51A6D816-CF12-44CE-AA52-E2D2CE667C2A}" presName="node" presStyleLbl="node1" presStyleIdx="0" presStyleCnt="6" custLinFactNeighborX="-6668" custLinFactNeighborY="-3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C69FD-B54D-4D0C-8846-3F90CBAB5CC7}" type="pres">
      <dgm:prSet presAssocID="{D5DF0987-42E9-42C6-B526-529C4FB20961}" presName="sibTrans" presStyleCnt="0"/>
      <dgm:spPr/>
    </dgm:pt>
    <dgm:pt modelId="{72B0255C-D78E-4195-A178-B78154FAEE00}" type="pres">
      <dgm:prSet presAssocID="{50986FA9-592E-43C3-93EE-0110F803BA5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CF818-5689-447C-89AD-126EAEF0F887}" type="pres">
      <dgm:prSet presAssocID="{65541A94-63ED-4087-9E7E-610B5B5DC425}" presName="sibTrans" presStyleCnt="0"/>
      <dgm:spPr/>
    </dgm:pt>
    <dgm:pt modelId="{49592A36-FEB0-45C1-B728-9B962ADE58CD}" type="pres">
      <dgm:prSet presAssocID="{9062EDE4-B000-4CF6-81A2-504F715D69E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E09BB-9A07-4CBE-A769-38BFAFFFC9BE}" type="pres">
      <dgm:prSet presAssocID="{571A0151-D6E3-40A0-8101-F35E32536DFC}" presName="sibTrans" presStyleCnt="0"/>
      <dgm:spPr/>
    </dgm:pt>
    <dgm:pt modelId="{02C05BA1-CAB5-46EE-B9F6-FFA2F0B236CC}" type="pres">
      <dgm:prSet presAssocID="{3B7018CE-8444-46BC-A64B-A84468EDF09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A806BC-781D-4537-9982-4E8AB36CCEC2}" type="pres">
      <dgm:prSet presAssocID="{DA77834A-8772-4ECB-9390-707809826D39}" presName="sibTrans" presStyleCnt="0"/>
      <dgm:spPr/>
    </dgm:pt>
    <dgm:pt modelId="{8E3380AC-B226-4FEA-B761-3EC778093105}" type="pres">
      <dgm:prSet presAssocID="{8DC0FA5D-7F8A-4BDB-AF41-FFB3F23E76A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9CB81-0FB9-4E36-9381-4365A7EC604B}" type="pres">
      <dgm:prSet presAssocID="{DDDE302B-1A33-4C51-ABAA-588AB69F3F89}" presName="sibTrans" presStyleCnt="0"/>
      <dgm:spPr/>
    </dgm:pt>
    <dgm:pt modelId="{2C28842A-89FC-4724-A051-74CDE7C9DD97}" type="pres">
      <dgm:prSet presAssocID="{2A80D66F-8EE8-46AA-AA3A-835A40259E8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FF1D4E-1C26-41C1-87F4-FFE621002D84}" srcId="{11A6F9B1-5ED5-4759-AEA9-48FDC5123386}" destId="{51A6D816-CF12-44CE-AA52-E2D2CE667C2A}" srcOrd="0" destOrd="0" parTransId="{FFEED1E4-DF7E-4E54-AB76-B64E80EDFDAF}" sibTransId="{D5DF0987-42E9-42C6-B526-529C4FB20961}"/>
    <dgm:cxn modelId="{40675118-45CA-437B-9762-73E904870FEB}" srcId="{11A6F9B1-5ED5-4759-AEA9-48FDC5123386}" destId="{3B7018CE-8444-46BC-A64B-A84468EDF092}" srcOrd="3" destOrd="0" parTransId="{EB07E40F-79A7-4DA0-9B52-5F576B5FADDB}" sibTransId="{DA77834A-8772-4ECB-9390-707809826D39}"/>
    <dgm:cxn modelId="{831CFA85-5B4A-4B42-A2E7-B4E4419B47DB}" type="presOf" srcId="{11A6F9B1-5ED5-4759-AEA9-48FDC5123386}" destId="{38D807C3-B546-4DB6-BC98-56F47CA6738F}" srcOrd="0" destOrd="0" presId="urn:microsoft.com/office/officeart/2005/8/layout/default"/>
    <dgm:cxn modelId="{31957D03-E8E2-453B-8958-9A077E53B2E3}" type="presOf" srcId="{9062EDE4-B000-4CF6-81A2-504F715D69EC}" destId="{49592A36-FEB0-45C1-B728-9B962ADE58CD}" srcOrd="0" destOrd="0" presId="urn:microsoft.com/office/officeart/2005/8/layout/default"/>
    <dgm:cxn modelId="{D392E484-16AD-4252-946E-1A4A66F424CB}" srcId="{11A6F9B1-5ED5-4759-AEA9-48FDC5123386}" destId="{50986FA9-592E-43C3-93EE-0110F803BA56}" srcOrd="1" destOrd="0" parTransId="{97CFCC37-5C2E-42E8-B5DA-6925A71C546D}" sibTransId="{65541A94-63ED-4087-9E7E-610B5B5DC425}"/>
    <dgm:cxn modelId="{D94B1D94-6DE5-4395-AAA2-E969D9077F51}" type="presOf" srcId="{8DC0FA5D-7F8A-4BDB-AF41-FFB3F23E76A7}" destId="{8E3380AC-B226-4FEA-B761-3EC778093105}" srcOrd="0" destOrd="0" presId="urn:microsoft.com/office/officeart/2005/8/layout/default"/>
    <dgm:cxn modelId="{327308B2-7379-421F-A7EF-81EDE9D323A2}" srcId="{11A6F9B1-5ED5-4759-AEA9-48FDC5123386}" destId="{9062EDE4-B000-4CF6-81A2-504F715D69EC}" srcOrd="2" destOrd="0" parTransId="{58D59458-1B19-4F1A-A34F-EFC3190CE3B8}" sibTransId="{571A0151-D6E3-40A0-8101-F35E32536DFC}"/>
    <dgm:cxn modelId="{0FE5C190-218E-438B-8EFA-3204BD9B1D2F}" type="presOf" srcId="{50986FA9-592E-43C3-93EE-0110F803BA56}" destId="{72B0255C-D78E-4195-A178-B78154FAEE00}" srcOrd="0" destOrd="0" presId="urn:microsoft.com/office/officeart/2005/8/layout/default"/>
    <dgm:cxn modelId="{5C0EE661-226C-49F4-8D09-06571DDBF467}" type="presOf" srcId="{51A6D816-CF12-44CE-AA52-E2D2CE667C2A}" destId="{CF421545-8C82-4892-8715-A607115C3E02}" srcOrd="0" destOrd="0" presId="urn:microsoft.com/office/officeart/2005/8/layout/default"/>
    <dgm:cxn modelId="{409F2D26-8E60-45A0-AB07-1F607D44F3C0}" type="presOf" srcId="{2A80D66F-8EE8-46AA-AA3A-835A40259E8C}" destId="{2C28842A-89FC-4724-A051-74CDE7C9DD97}" srcOrd="0" destOrd="0" presId="urn:microsoft.com/office/officeart/2005/8/layout/default"/>
    <dgm:cxn modelId="{1A9087DA-5FA9-4FC6-9E03-12437AA16589}" srcId="{11A6F9B1-5ED5-4759-AEA9-48FDC5123386}" destId="{8DC0FA5D-7F8A-4BDB-AF41-FFB3F23E76A7}" srcOrd="4" destOrd="0" parTransId="{26755115-7C52-4F43-9CF7-E0D102062674}" sibTransId="{DDDE302B-1A33-4C51-ABAA-588AB69F3F89}"/>
    <dgm:cxn modelId="{CC646366-1F12-4F4F-BF52-F176CC56A794}" srcId="{11A6F9B1-5ED5-4759-AEA9-48FDC5123386}" destId="{2A80D66F-8EE8-46AA-AA3A-835A40259E8C}" srcOrd="5" destOrd="0" parTransId="{9BF90CAE-1C44-4831-9C77-D4CCECE24EA6}" sibTransId="{6DEDEBC6-7B6B-4350-BA98-533C2310BA1C}"/>
    <dgm:cxn modelId="{D8319540-6D9A-4625-9B29-62B6E34442A5}" type="presOf" srcId="{3B7018CE-8444-46BC-A64B-A84468EDF092}" destId="{02C05BA1-CAB5-46EE-B9F6-FFA2F0B236CC}" srcOrd="0" destOrd="0" presId="urn:microsoft.com/office/officeart/2005/8/layout/default"/>
    <dgm:cxn modelId="{B6F71D5C-1F53-4655-926C-E3C96ADC73A2}" type="presParOf" srcId="{38D807C3-B546-4DB6-BC98-56F47CA6738F}" destId="{CF421545-8C82-4892-8715-A607115C3E02}" srcOrd="0" destOrd="0" presId="urn:microsoft.com/office/officeart/2005/8/layout/default"/>
    <dgm:cxn modelId="{7CC60307-72C1-4091-9066-A8AE0FD562C5}" type="presParOf" srcId="{38D807C3-B546-4DB6-BC98-56F47CA6738F}" destId="{2B7C69FD-B54D-4D0C-8846-3F90CBAB5CC7}" srcOrd="1" destOrd="0" presId="urn:microsoft.com/office/officeart/2005/8/layout/default"/>
    <dgm:cxn modelId="{5144B2B7-0F79-4698-8B4E-0716EF095609}" type="presParOf" srcId="{38D807C3-B546-4DB6-BC98-56F47CA6738F}" destId="{72B0255C-D78E-4195-A178-B78154FAEE00}" srcOrd="2" destOrd="0" presId="urn:microsoft.com/office/officeart/2005/8/layout/default"/>
    <dgm:cxn modelId="{6D0A3A7C-B812-48E9-A68E-D3638D98E1B8}" type="presParOf" srcId="{38D807C3-B546-4DB6-BC98-56F47CA6738F}" destId="{E6BCF818-5689-447C-89AD-126EAEF0F887}" srcOrd="3" destOrd="0" presId="urn:microsoft.com/office/officeart/2005/8/layout/default"/>
    <dgm:cxn modelId="{C4919522-F4C2-4D2B-A32F-8370842C4CCE}" type="presParOf" srcId="{38D807C3-B546-4DB6-BC98-56F47CA6738F}" destId="{49592A36-FEB0-45C1-B728-9B962ADE58CD}" srcOrd="4" destOrd="0" presId="urn:microsoft.com/office/officeart/2005/8/layout/default"/>
    <dgm:cxn modelId="{60691DDC-CA80-4439-AE42-F381AB94EC17}" type="presParOf" srcId="{38D807C3-B546-4DB6-BC98-56F47CA6738F}" destId="{216E09BB-9A07-4CBE-A769-38BFAFFFC9BE}" srcOrd="5" destOrd="0" presId="urn:microsoft.com/office/officeart/2005/8/layout/default"/>
    <dgm:cxn modelId="{27AD8387-AEDD-4CD7-92F0-CB3BB4FA695C}" type="presParOf" srcId="{38D807C3-B546-4DB6-BC98-56F47CA6738F}" destId="{02C05BA1-CAB5-46EE-B9F6-FFA2F0B236CC}" srcOrd="6" destOrd="0" presId="urn:microsoft.com/office/officeart/2005/8/layout/default"/>
    <dgm:cxn modelId="{5B96F855-E92F-4833-8740-313233734498}" type="presParOf" srcId="{38D807C3-B546-4DB6-BC98-56F47CA6738F}" destId="{D6A806BC-781D-4537-9982-4E8AB36CCEC2}" srcOrd="7" destOrd="0" presId="urn:microsoft.com/office/officeart/2005/8/layout/default"/>
    <dgm:cxn modelId="{BFB891D3-319E-4FBF-9BF4-8E2BC2970EF0}" type="presParOf" srcId="{38D807C3-B546-4DB6-BC98-56F47CA6738F}" destId="{8E3380AC-B226-4FEA-B761-3EC778093105}" srcOrd="8" destOrd="0" presId="urn:microsoft.com/office/officeart/2005/8/layout/default"/>
    <dgm:cxn modelId="{3BD67D05-46A6-40F6-83F3-25C4C9141689}" type="presParOf" srcId="{38D807C3-B546-4DB6-BC98-56F47CA6738F}" destId="{3539CB81-0FB9-4E36-9381-4365A7EC604B}" srcOrd="9" destOrd="0" presId="urn:microsoft.com/office/officeart/2005/8/layout/default"/>
    <dgm:cxn modelId="{CD203102-3B10-4448-AAA5-C49452AEBFAD}" type="presParOf" srcId="{38D807C3-B546-4DB6-BC98-56F47CA6738F}" destId="{2C28842A-89FC-4724-A051-74CDE7C9DD97}" srcOrd="10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D8CD42-D065-4BE0-8E64-57AFF78CE0DB}" type="doc">
      <dgm:prSet loTypeId="urn:microsoft.com/office/officeart/2005/8/layout/lProcess1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17980ED2-45AB-4E89-A9D3-3F72E78C2E8F}">
      <dgm:prSet phldrT="[Текст]"/>
      <dgm:spPr/>
      <dgm:t>
        <a:bodyPr/>
        <a:lstStyle/>
        <a:p>
          <a:r>
            <a:rPr lang="ru-RU" b="1" smtClean="0"/>
            <a:t>Традиционные формы взаимодействия</a:t>
          </a:r>
          <a:endParaRPr lang="ru-RU" b="1" dirty="0"/>
        </a:p>
      </dgm:t>
    </dgm:pt>
    <dgm:pt modelId="{0CBDC8F1-2732-47CA-A88A-385AD82597A2}" type="parTrans" cxnId="{3133DF74-F6E5-446B-9A52-58F028387C4F}">
      <dgm:prSet/>
      <dgm:spPr/>
      <dgm:t>
        <a:bodyPr/>
        <a:lstStyle/>
        <a:p>
          <a:endParaRPr lang="ru-RU"/>
        </a:p>
      </dgm:t>
    </dgm:pt>
    <dgm:pt modelId="{B4A99F34-2C06-4D5D-812F-970F202F8DDE}" type="sibTrans" cxnId="{3133DF74-F6E5-446B-9A52-58F028387C4F}">
      <dgm:prSet/>
      <dgm:spPr/>
      <dgm:t>
        <a:bodyPr/>
        <a:lstStyle/>
        <a:p>
          <a:endParaRPr lang="ru-RU"/>
        </a:p>
      </dgm:t>
    </dgm:pt>
    <dgm:pt modelId="{3AB1A260-5A6A-4F8E-B3E9-D32135E27CC5}">
      <dgm:prSet phldrT="[Текст]" custT="1"/>
      <dgm:spPr/>
      <dgm:t>
        <a:bodyPr/>
        <a:lstStyle/>
        <a:p>
          <a:pPr algn="l"/>
          <a:r>
            <a:rPr lang="ru-RU" sz="1400" b="1" dirty="0" smtClean="0"/>
            <a:t>1. Посещение семей</a:t>
          </a:r>
        </a:p>
        <a:p>
          <a:pPr algn="l"/>
          <a:r>
            <a:rPr lang="ru-RU" sz="1400" b="1" dirty="0" smtClean="0"/>
            <a:t>2. День открытых дверей</a:t>
          </a:r>
        </a:p>
        <a:p>
          <a:pPr algn="l"/>
          <a:r>
            <a:rPr lang="ru-RU" sz="1400" b="1" dirty="0" smtClean="0"/>
            <a:t>3. Беседы (индивидуальные, </a:t>
          </a:r>
        </a:p>
        <a:p>
          <a:pPr algn="l"/>
          <a:r>
            <a:rPr lang="ru-RU" sz="1400" b="1" dirty="0" smtClean="0"/>
            <a:t>     групповые)</a:t>
          </a:r>
        </a:p>
        <a:p>
          <a:pPr algn="l"/>
          <a:r>
            <a:rPr lang="ru-RU" sz="1400" b="1" dirty="0" smtClean="0"/>
            <a:t>4. Консультации(индивидуальные, </a:t>
          </a:r>
        </a:p>
        <a:p>
          <a:pPr algn="l"/>
          <a:r>
            <a:rPr lang="ru-RU" sz="1400" b="1" dirty="0" smtClean="0"/>
            <a:t>     групповые)</a:t>
          </a:r>
        </a:p>
        <a:p>
          <a:pPr algn="l"/>
          <a:r>
            <a:rPr lang="ru-RU" sz="1400" b="1" dirty="0" smtClean="0"/>
            <a:t>5. Родительские собрания</a:t>
          </a:r>
        </a:p>
        <a:p>
          <a:pPr algn="l"/>
          <a:r>
            <a:rPr lang="ru-RU" sz="1400" b="1" dirty="0" smtClean="0"/>
            <a:t>6. Пропаганда педагогических </a:t>
          </a:r>
        </a:p>
        <a:p>
          <a:pPr algn="l"/>
          <a:r>
            <a:rPr lang="ru-RU" sz="1400" b="1" dirty="0" smtClean="0"/>
            <a:t>    знаний</a:t>
          </a:r>
          <a:endParaRPr lang="ru-RU" sz="1400" b="1" dirty="0"/>
        </a:p>
      </dgm:t>
    </dgm:pt>
    <dgm:pt modelId="{07624D22-280D-43B5-9AB0-5849FFB754B7}" type="parTrans" cxnId="{FBE5F7E5-D86B-4E83-AA63-177EC01A51D4}">
      <dgm:prSet/>
      <dgm:spPr/>
      <dgm:t>
        <a:bodyPr/>
        <a:lstStyle/>
        <a:p>
          <a:endParaRPr lang="ru-RU"/>
        </a:p>
      </dgm:t>
    </dgm:pt>
    <dgm:pt modelId="{A9722B56-F0C5-4C14-AEE5-80EB9C6EBBE5}" type="sibTrans" cxnId="{FBE5F7E5-D86B-4E83-AA63-177EC01A51D4}">
      <dgm:prSet/>
      <dgm:spPr/>
      <dgm:t>
        <a:bodyPr/>
        <a:lstStyle/>
        <a:p>
          <a:endParaRPr lang="ru-RU"/>
        </a:p>
      </dgm:t>
    </dgm:pt>
    <dgm:pt modelId="{997CC654-AAC1-4D59-843B-509A5EDDEE3F}">
      <dgm:prSet phldrT="[Текст]"/>
      <dgm:spPr/>
      <dgm:t>
        <a:bodyPr/>
        <a:lstStyle/>
        <a:p>
          <a:r>
            <a:rPr lang="ru-RU" b="1" smtClean="0"/>
            <a:t>Нетрадиционные формы взаимодействия</a:t>
          </a:r>
          <a:endParaRPr lang="ru-RU" b="1" dirty="0"/>
        </a:p>
      </dgm:t>
    </dgm:pt>
    <dgm:pt modelId="{5CF3AD99-5328-40D4-A196-C780BD17F095}" type="parTrans" cxnId="{EC95F0DF-A7F4-42F7-9224-220B3A666112}">
      <dgm:prSet/>
      <dgm:spPr/>
      <dgm:t>
        <a:bodyPr/>
        <a:lstStyle/>
        <a:p>
          <a:endParaRPr lang="ru-RU"/>
        </a:p>
      </dgm:t>
    </dgm:pt>
    <dgm:pt modelId="{87EEF0F7-495D-4C08-A54A-204D880A1FC0}" type="sibTrans" cxnId="{EC95F0DF-A7F4-42F7-9224-220B3A666112}">
      <dgm:prSet/>
      <dgm:spPr/>
      <dgm:t>
        <a:bodyPr/>
        <a:lstStyle/>
        <a:p>
          <a:endParaRPr lang="ru-RU"/>
        </a:p>
      </dgm:t>
    </dgm:pt>
    <dgm:pt modelId="{FD7088FB-FFF1-49BC-9B2A-F2F6464A4751}">
      <dgm:prSet phldrT="[Текст]" custT="1"/>
      <dgm:spPr/>
      <dgm:t>
        <a:bodyPr/>
        <a:lstStyle/>
        <a:p>
          <a:pPr algn="l"/>
          <a:r>
            <a:rPr lang="ru-RU" sz="1400" b="1" dirty="0" smtClean="0"/>
            <a:t>1. Семинары – практикумы</a:t>
          </a:r>
        </a:p>
        <a:p>
          <a:pPr algn="l"/>
          <a:r>
            <a:rPr lang="ru-RU" sz="1400" b="1" dirty="0" smtClean="0"/>
            <a:t>2. Родительские конференции</a:t>
          </a:r>
        </a:p>
        <a:p>
          <a:pPr algn="l"/>
          <a:r>
            <a:rPr lang="ru-RU" sz="1400" b="1" dirty="0" smtClean="0"/>
            <a:t>3. Семейные клубы</a:t>
          </a:r>
        </a:p>
        <a:p>
          <a:pPr algn="l"/>
          <a:r>
            <a:rPr lang="ru-RU" sz="1400" b="1" dirty="0" smtClean="0"/>
            <a:t>4. Родительская почта</a:t>
          </a:r>
        </a:p>
        <a:p>
          <a:pPr algn="l"/>
          <a:r>
            <a:rPr lang="ru-RU" sz="1400" b="1" dirty="0" smtClean="0"/>
            <a:t>5. Библиотека игр</a:t>
          </a:r>
        </a:p>
        <a:p>
          <a:pPr algn="l"/>
          <a:r>
            <a:rPr lang="ru-RU" sz="1400" b="1" dirty="0" smtClean="0"/>
            <a:t>6. Сотрудничество педагога-</a:t>
          </a:r>
        </a:p>
        <a:p>
          <a:pPr algn="l"/>
          <a:r>
            <a:rPr lang="ru-RU" sz="1400" b="1" dirty="0" smtClean="0"/>
            <a:t>     психолога с родителями</a:t>
          </a:r>
        </a:p>
        <a:p>
          <a:pPr algn="l"/>
          <a:r>
            <a:rPr lang="ru-RU" sz="1400" b="1" dirty="0" smtClean="0"/>
            <a:t>7. Тренинги игровые</a:t>
          </a:r>
        </a:p>
        <a:p>
          <a:pPr algn="l"/>
          <a:r>
            <a:rPr lang="ru-RU" sz="1400" b="1" dirty="0" smtClean="0"/>
            <a:t>8. Показ </a:t>
          </a:r>
          <a:r>
            <a:rPr lang="ru-RU" sz="1400" b="1" dirty="0" err="1" smtClean="0"/>
            <a:t>видеопрезентаций</a:t>
          </a:r>
          <a:r>
            <a:rPr lang="ru-RU" sz="1400" b="1" dirty="0" smtClean="0"/>
            <a:t> опыта </a:t>
          </a:r>
        </a:p>
        <a:p>
          <a:pPr algn="l"/>
          <a:r>
            <a:rPr lang="ru-RU" sz="1400" b="1" dirty="0" smtClean="0"/>
            <a:t>     работы с детьми</a:t>
          </a:r>
          <a:endParaRPr lang="ru-RU" sz="1400" b="1" dirty="0"/>
        </a:p>
      </dgm:t>
    </dgm:pt>
    <dgm:pt modelId="{32783B99-03B4-4B81-82A5-1383567A3942}" type="parTrans" cxnId="{73851356-116C-4C64-BE0F-5298E8F29A96}">
      <dgm:prSet/>
      <dgm:spPr/>
      <dgm:t>
        <a:bodyPr/>
        <a:lstStyle/>
        <a:p>
          <a:endParaRPr lang="ru-RU"/>
        </a:p>
      </dgm:t>
    </dgm:pt>
    <dgm:pt modelId="{063BABF7-E2DB-4EE4-9432-4425CC669C03}" type="sibTrans" cxnId="{73851356-116C-4C64-BE0F-5298E8F29A96}">
      <dgm:prSet/>
      <dgm:spPr/>
      <dgm:t>
        <a:bodyPr/>
        <a:lstStyle/>
        <a:p>
          <a:endParaRPr lang="ru-RU"/>
        </a:p>
      </dgm:t>
    </dgm:pt>
    <dgm:pt modelId="{97E2D803-50E1-4FF2-BFA6-9DD99479405D}" type="pres">
      <dgm:prSet presAssocID="{5AD8CD42-D065-4BE0-8E64-57AFF78CE0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623256-2F57-451F-92F1-50CD71FB49C5}" type="pres">
      <dgm:prSet presAssocID="{17980ED2-45AB-4E89-A9D3-3F72E78C2E8F}" presName="vertFlow" presStyleCnt="0"/>
      <dgm:spPr/>
    </dgm:pt>
    <dgm:pt modelId="{46145CFD-8736-4557-AF24-B556F8207865}" type="pres">
      <dgm:prSet presAssocID="{17980ED2-45AB-4E89-A9D3-3F72E78C2E8F}" presName="header" presStyleLbl="node1" presStyleIdx="0" presStyleCnt="2"/>
      <dgm:spPr/>
      <dgm:t>
        <a:bodyPr/>
        <a:lstStyle/>
        <a:p>
          <a:endParaRPr lang="ru-RU"/>
        </a:p>
      </dgm:t>
    </dgm:pt>
    <dgm:pt modelId="{E30854BC-EEFD-4102-8C15-C3A3410E7E1D}" type="pres">
      <dgm:prSet presAssocID="{07624D22-280D-43B5-9AB0-5849FFB754B7}" presName="parTrans" presStyleLbl="sibTrans2D1" presStyleIdx="0" presStyleCnt="2"/>
      <dgm:spPr/>
      <dgm:t>
        <a:bodyPr/>
        <a:lstStyle/>
        <a:p>
          <a:endParaRPr lang="ru-RU"/>
        </a:p>
      </dgm:t>
    </dgm:pt>
    <dgm:pt modelId="{60E237AB-73C0-4D97-A60A-502D3C9F5453}" type="pres">
      <dgm:prSet presAssocID="{3AB1A260-5A6A-4F8E-B3E9-D32135E27CC5}" presName="child" presStyleLbl="alignAccFollowNode1" presStyleIdx="0" presStyleCnt="2" custScaleY="2799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C8168-A81F-4BD2-BD8D-A46BBB920FB8}" type="pres">
      <dgm:prSet presAssocID="{17980ED2-45AB-4E89-A9D3-3F72E78C2E8F}" presName="hSp" presStyleCnt="0"/>
      <dgm:spPr/>
    </dgm:pt>
    <dgm:pt modelId="{D8069094-7CFF-43E4-A8E2-31A674AFA039}" type="pres">
      <dgm:prSet presAssocID="{997CC654-AAC1-4D59-843B-509A5EDDEE3F}" presName="vertFlow" presStyleCnt="0"/>
      <dgm:spPr/>
    </dgm:pt>
    <dgm:pt modelId="{2F49328E-5D46-435B-8304-ECF48CC245FD}" type="pres">
      <dgm:prSet presAssocID="{997CC654-AAC1-4D59-843B-509A5EDDEE3F}" presName="header" presStyleLbl="node1" presStyleIdx="1" presStyleCnt="2"/>
      <dgm:spPr/>
      <dgm:t>
        <a:bodyPr/>
        <a:lstStyle/>
        <a:p>
          <a:endParaRPr lang="ru-RU"/>
        </a:p>
      </dgm:t>
    </dgm:pt>
    <dgm:pt modelId="{9F8BD89A-4C90-4D39-B661-986AD9D872F0}" type="pres">
      <dgm:prSet presAssocID="{32783B99-03B4-4B81-82A5-1383567A3942}" presName="parTrans" presStyleLbl="sibTrans2D1" presStyleIdx="1" presStyleCnt="2"/>
      <dgm:spPr/>
      <dgm:t>
        <a:bodyPr/>
        <a:lstStyle/>
        <a:p>
          <a:endParaRPr lang="ru-RU"/>
        </a:p>
      </dgm:t>
    </dgm:pt>
    <dgm:pt modelId="{A853F739-6917-487D-BEAE-A1AFF323CF39}" type="pres">
      <dgm:prSet presAssocID="{FD7088FB-FFF1-49BC-9B2A-F2F6464A4751}" presName="child" presStyleLbl="alignAccFollowNode1" presStyleIdx="1" presStyleCnt="2" custScaleY="282337" custLinFactNeighborX="431" custLinFactNeighborY="143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CF2262-6C08-405C-8EB7-8B675B946B44}" type="presOf" srcId="{5AD8CD42-D065-4BE0-8E64-57AFF78CE0DB}" destId="{97E2D803-50E1-4FF2-BFA6-9DD99479405D}" srcOrd="0" destOrd="0" presId="urn:microsoft.com/office/officeart/2005/8/layout/lProcess1"/>
    <dgm:cxn modelId="{354D2882-31A3-41F7-9EA3-FEB7E8B6FA48}" type="presOf" srcId="{32783B99-03B4-4B81-82A5-1383567A3942}" destId="{9F8BD89A-4C90-4D39-B661-986AD9D872F0}" srcOrd="0" destOrd="0" presId="urn:microsoft.com/office/officeart/2005/8/layout/lProcess1"/>
    <dgm:cxn modelId="{73851356-116C-4C64-BE0F-5298E8F29A96}" srcId="{997CC654-AAC1-4D59-843B-509A5EDDEE3F}" destId="{FD7088FB-FFF1-49BC-9B2A-F2F6464A4751}" srcOrd="0" destOrd="0" parTransId="{32783B99-03B4-4B81-82A5-1383567A3942}" sibTransId="{063BABF7-E2DB-4EE4-9432-4425CC669C03}"/>
    <dgm:cxn modelId="{E21033D1-03D4-4A60-9984-1AF56693F024}" type="presOf" srcId="{07624D22-280D-43B5-9AB0-5849FFB754B7}" destId="{E30854BC-EEFD-4102-8C15-C3A3410E7E1D}" srcOrd="0" destOrd="0" presId="urn:microsoft.com/office/officeart/2005/8/layout/lProcess1"/>
    <dgm:cxn modelId="{F3B2AA78-A013-4846-A3E5-D1E8D7BA464C}" type="presOf" srcId="{17980ED2-45AB-4E89-A9D3-3F72E78C2E8F}" destId="{46145CFD-8736-4557-AF24-B556F8207865}" srcOrd="0" destOrd="0" presId="urn:microsoft.com/office/officeart/2005/8/layout/lProcess1"/>
    <dgm:cxn modelId="{166A763D-153B-4FE8-B534-C6F86677874B}" type="presOf" srcId="{997CC654-AAC1-4D59-843B-509A5EDDEE3F}" destId="{2F49328E-5D46-435B-8304-ECF48CC245FD}" srcOrd="0" destOrd="0" presId="urn:microsoft.com/office/officeart/2005/8/layout/lProcess1"/>
    <dgm:cxn modelId="{EC95F0DF-A7F4-42F7-9224-220B3A666112}" srcId="{5AD8CD42-D065-4BE0-8E64-57AFF78CE0DB}" destId="{997CC654-AAC1-4D59-843B-509A5EDDEE3F}" srcOrd="1" destOrd="0" parTransId="{5CF3AD99-5328-40D4-A196-C780BD17F095}" sibTransId="{87EEF0F7-495D-4C08-A54A-204D880A1FC0}"/>
    <dgm:cxn modelId="{FBE5F7E5-D86B-4E83-AA63-177EC01A51D4}" srcId="{17980ED2-45AB-4E89-A9D3-3F72E78C2E8F}" destId="{3AB1A260-5A6A-4F8E-B3E9-D32135E27CC5}" srcOrd="0" destOrd="0" parTransId="{07624D22-280D-43B5-9AB0-5849FFB754B7}" sibTransId="{A9722B56-F0C5-4C14-AEE5-80EB9C6EBBE5}"/>
    <dgm:cxn modelId="{7AB9DC63-FC85-4BCE-B936-91C7119BE904}" type="presOf" srcId="{FD7088FB-FFF1-49BC-9B2A-F2F6464A4751}" destId="{A853F739-6917-487D-BEAE-A1AFF323CF39}" srcOrd="0" destOrd="0" presId="urn:microsoft.com/office/officeart/2005/8/layout/lProcess1"/>
    <dgm:cxn modelId="{3133DF74-F6E5-446B-9A52-58F028387C4F}" srcId="{5AD8CD42-D065-4BE0-8E64-57AFF78CE0DB}" destId="{17980ED2-45AB-4E89-A9D3-3F72E78C2E8F}" srcOrd="0" destOrd="0" parTransId="{0CBDC8F1-2732-47CA-A88A-385AD82597A2}" sibTransId="{B4A99F34-2C06-4D5D-812F-970F202F8DDE}"/>
    <dgm:cxn modelId="{5BC398F7-796D-4B1D-AEBF-0A9A9C75FB9E}" type="presOf" srcId="{3AB1A260-5A6A-4F8E-B3E9-D32135E27CC5}" destId="{60E237AB-73C0-4D97-A60A-502D3C9F5453}" srcOrd="0" destOrd="0" presId="urn:microsoft.com/office/officeart/2005/8/layout/lProcess1"/>
    <dgm:cxn modelId="{E3697606-192C-4695-9F4C-F1DABD8D483C}" type="presParOf" srcId="{97E2D803-50E1-4FF2-BFA6-9DD99479405D}" destId="{60623256-2F57-451F-92F1-50CD71FB49C5}" srcOrd="0" destOrd="0" presId="urn:microsoft.com/office/officeart/2005/8/layout/lProcess1"/>
    <dgm:cxn modelId="{EA180EAB-B742-4438-8115-A521D80C1107}" type="presParOf" srcId="{60623256-2F57-451F-92F1-50CD71FB49C5}" destId="{46145CFD-8736-4557-AF24-B556F8207865}" srcOrd="0" destOrd="0" presId="urn:microsoft.com/office/officeart/2005/8/layout/lProcess1"/>
    <dgm:cxn modelId="{E028D9FA-2036-41F7-848D-7B6F0947CEE0}" type="presParOf" srcId="{60623256-2F57-451F-92F1-50CD71FB49C5}" destId="{E30854BC-EEFD-4102-8C15-C3A3410E7E1D}" srcOrd="1" destOrd="0" presId="urn:microsoft.com/office/officeart/2005/8/layout/lProcess1"/>
    <dgm:cxn modelId="{3157FAB7-8BED-4B39-A85F-E7EDFCDF7B0B}" type="presParOf" srcId="{60623256-2F57-451F-92F1-50CD71FB49C5}" destId="{60E237AB-73C0-4D97-A60A-502D3C9F5453}" srcOrd="2" destOrd="0" presId="urn:microsoft.com/office/officeart/2005/8/layout/lProcess1"/>
    <dgm:cxn modelId="{F164FA08-519A-4BCB-8273-B6DBA5D6BDB6}" type="presParOf" srcId="{97E2D803-50E1-4FF2-BFA6-9DD99479405D}" destId="{8F4C8168-A81F-4BD2-BD8D-A46BBB920FB8}" srcOrd="1" destOrd="0" presId="urn:microsoft.com/office/officeart/2005/8/layout/lProcess1"/>
    <dgm:cxn modelId="{96878FE5-801D-42E2-8E03-C20F792E3C99}" type="presParOf" srcId="{97E2D803-50E1-4FF2-BFA6-9DD99479405D}" destId="{D8069094-7CFF-43E4-A8E2-31A674AFA039}" srcOrd="2" destOrd="0" presId="urn:microsoft.com/office/officeart/2005/8/layout/lProcess1"/>
    <dgm:cxn modelId="{31BDE35E-56B8-49A0-A6D6-2F79B2127017}" type="presParOf" srcId="{D8069094-7CFF-43E4-A8E2-31A674AFA039}" destId="{2F49328E-5D46-435B-8304-ECF48CC245FD}" srcOrd="0" destOrd="0" presId="urn:microsoft.com/office/officeart/2005/8/layout/lProcess1"/>
    <dgm:cxn modelId="{88B3EBEB-0729-4104-9B19-3FAA4D7CD5D0}" type="presParOf" srcId="{D8069094-7CFF-43E4-A8E2-31A674AFA039}" destId="{9F8BD89A-4C90-4D39-B661-986AD9D872F0}" srcOrd="1" destOrd="0" presId="urn:microsoft.com/office/officeart/2005/8/layout/lProcess1"/>
    <dgm:cxn modelId="{85B7D9B6-AE7B-4FD6-8244-757FB914085B}" type="presParOf" srcId="{D8069094-7CFF-43E4-A8E2-31A674AFA039}" destId="{A853F739-6917-487D-BEAE-A1AFF323CF39}" srcOrd="2" destOrd="0" presId="urn:microsoft.com/office/officeart/2005/8/layout/l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FC8352-CF94-4B24-A64F-547B7D81418D}" type="doc">
      <dgm:prSet loTypeId="urn:microsoft.com/office/officeart/2005/8/layout/cycle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8EDBD68-E1F5-49A1-AE9E-200018B6F2CD}">
      <dgm:prSet phldrT="[Текст]"/>
      <dgm:spPr/>
      <dgm:t>
        <a:bodyPr/>
        <a:lstStyle/>
        <a:p>
          <a:r>
            <a:rPr lang="ru-RU" dirty="0" smtClean="0"/>
            <a:t>Обсуждение  различных точек зрения на вопросы воспитания</a:t>
          </a:r>
          <a:endParaRPr lang="ru-RU" dirty="0"/>
        </a:p>
      </dgm:t>
    </dgm:pt>
    <dgm:pt modelId="{54337168-C36A-4600-B843-DD3757C8B5CA}" type="parTrans" cxnId="{B56604AF-0933-4D8C-AAEE-3E366EDB2C33}">
      <dgm:prSet/>
      <dgm:spPr/>
      <dgm:t>
        <a:bodyPr/>
        <a:lstStyle/>
        <a:p>
          <a:endParaRPr lang="ru-RU"/>
        </a:p>
      </dgm:t>
    </dgm:pt>
    <dgm:pt modelId="{4DDDAE7B-312C-4ADA-B392-D96D2D947EAD}" type="sibTrans" cxnId="{B56604AF-0933-4D8C-AAEE-3E366EDB2C33}">
      <dgm:prSet/>
      <dgm:spPr/>
      <dgm:t>
        <a:bodyPr/>
        <a:lstStyle/>
        <a:p>
          <a:endParaRPr lang="ru-RU"/>
        </a:p>
      </dgm:t>
    </dgm:pt>
    <dgm:pt modelId="{545B42F8-AA85-4028-BA1D-CE145727BE95}">
      <dgm:prSet phldrT="[Текст]"/>
      <dgm:spPr/>
      <dgm:t>
        <a:bodyPr/>
        <a:lstStyle/>
        <a:p>
          <a:r>
            <a:rPr lang="ru-RU" dirty="0" smtClean="0"/>
            <a:t>Анализ родительского поведения</a:t>
          </a:r>
          <a:endParaRPr lang="ru-RU" dirty="0"/>
        </a:p>
      </dgm:t>
    </dgm:pt>
    <dgm:pt modelId="{23611CAD-C053-45E9-B143-273D45352A67}" type="parTrans" cxnId="{32CAB750-1B67-491C-A38E-2E2984FC1545}">
      <dgm:prSet/>
      <dgm:spPr/>
      <dgm:t>
        <a:bodyPr/>
        <a:lstStyle/>
        <a:p>
          <a:endParaRPr lang="ru-RU"/>
        </a:p>
      </dgm:t>
    </dgm:pt>
    <dgm:pt modelId="{19C3D1AD-F006-4DC4-8DF0-63BE5D2CCF09}" type="sibTrans" cxnId="{32CAB750-1B67-491C-A38E-2E2984FC1545}">
      <dgm:prSet/>
      <dgm:spPr/>
      <dgm:t>
        <a:bodyPr/>
        <a:lstStyle/>
        <a:p>
          <a:endParaRPr lang="ru-RU"/>
        </a:p>
      </dgm:t>
    </dgm:pt>
    <dgm:pt modelId="{4F1E850C-58B7-448F-A0E8-E92C8C519B6F}">
      <dgm:prSet phldrT="[Текст]"/>
      <dgm:spPr/>
      <dgm:t>
        <a:bodyPr/>
        <a:lstStyle/>
        <a:p>
          <a:r>
            <a:rPr lang="ru-RU" dirty="0" smtClean="0"/>
            <a:t>Решение проблемных задач семейного воспитания</a:t>
          </a:r>
          <a:endParaRPr lang="ru-RU" dirty="0"/>
        </a:p>
      </dgm:t>
    </dgm:pt>
    <dgm:pt modelId="{8961EEA5-9449-49B9-AD2F-E02EB418134C}" type="parTrans" cxnId="{ED1A3AE5-5AC3-48EB-9DD8-738A2EC028B7}">
      <dgm:prSet/>
      <dgm:spPr/>
      <dgm:t>
        <a:bodyPr/>
        <a:lstStyle/>
        <a:p>
          <a:endParaRPr lang="ru-RU"/>
        </a:p>
      </dgm:t>
    </dgm:pt>
    <dgm:pt modelId="{CFCBBB20-C63E-4E79-AED3-ABBBA3D8318F}" type="sibTrans" cxnId="{ED1A3AE5-5AC3-48EB-9DD8-738A2EC028B7}">
      <dgm:prSet/>
      <dgm:spPr/>
      <dgm:t>
        <a:bodyPr/>
        <a:lstStyle/>
        <a:p>
          <a:endParaRPr lang="ru-RU"/>
        </a:p>
      </dgm:t>
    </dgm:pt>
    <dgm:pt modelId="{0FD38C8D-8851-4B47-A402-28A0D0381A80}" type="pres">
      <dgm:prSet presAssocID="{38FC8352-CF94-4B24-A64F-547B7D81418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C6F965-F4CA-48DC-AD9D-D71AE4428A2D}" type="pres">
      <dgm:prSet presAssocID="{08EDBD68-E1F5-49A1-AE9E-200018B6F2CD}" presName="node" presStyleLbl="node1" presStyleIdx="0" presStyleCnt="3" custScaleX="144145" custScaleY="145262" custRadScaleRad="144768" custRadScaleInc="2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10E96-511C-4BDE-B829-BA640E4D5A8D}" type="pres">
      <dgm:prSet presAssocID="{08EDBD68-E1F5-49A1-AE9E-200018B6F2CD}" presName="spNode" presStyleCnt="0"/>
      <dgm:spPr/>
    </dgm:pt>
    <dgm:pt modelId="{436B193E-A9E7-4960-BA5D-C1D5AC5B45D5}" type="pres">
      <dgm:prSet presAssocID="{4DDDAE7B-312C-4ADA-B392-D96D2D947EAD}" presName="sibTrans" presStyleLbl="sibTrans1D1" presStyleIdx="0" presStyleCnt="3"/>
      <dgm:spPr/>
      <dgm:t>
        <a:bodyPr/>
        <a:lstStyle/>
        <a:p>
          <a:endParaRPr lang="ru-RU"/>
        </a:p>
      </dgm:t>
    </dgm:pt>
    <dgm:pt modelId="{4F7234B8-05A5-4133-95C1-FF1133ACCADC}" type="pres">
      <dgm:prSet presAssocID="{545B42F8-AA85-4028-BA1D-CE145727BE95}" presName="node" presStyleLbl="node1" presStyleIdx="1" presStyleCnt="3" custScaleX="135063" custScaleY="139723" custRadScaleRad="129155" custRadScaleInc="-48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E440F-B252-443B-B7B2-EEBCD8809747}" type="pres">
      <dgm:prSet presAssocID="{545B42F8-AA85-4028-BA1D-CE145727BE95}" presName="spNode" presStyleCnt="0"/>
      <dgm:spPr/>
    </dgm:pt>
    <dgm:pt modelId="{E972E317-911D-481C-9C0C-843879FAFFEC}" type="pres">
      <dgm:prSet presAssocID="{19C3D1AD-F006-4DC4-8DF0-63BE5D2CCF09}" presName="sibTrans" presStyleLbl="sibTrans1D1" presStyleIdx="1" presStyleCnt="3"/>
      <dgm:spPr/>
      <dgm:t>
        <a:bodyPr/>
        <a:lstStyle/>
        <a:p>
          <a:endParaRPr lang="ru-RU"/>
        </a:p>
      </dgm:t>
    </dgm:pt>
    <dgm:pt modelId="{29DFFC63-9393-4EDF-A13A-EE13099B3657}" type="pres">
      <dgm:prSet presAssocID="{4F1E850C-58B7-448F-A0E8-E92C8C519B6F}" presName="node" presStyleLbl="node1" presStyleIdx="2" presStyleCnt="3" custScaleX="154262" custScaleY="145951" custRadScaleRad="122809" custRadScaleInc="44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C94CF-3B6A-4852-9694-5CEAD344590A}" type="pres">
      <dgm:prSet presAssocID="{4F1E850C-58B7-448F-A0E8-E92C8C519B6F}" presName="spNode" presStyleCnt="0"/>
      <dgm:spPr/>
    </dgm:pt>
    <dgm:pt modelId="{E6F5176C-400F-4387-83F8-170E1FD44B64}" type="pres">
      <dgm:prSet presAssocID="{CFCBBB20-C63E-4E79-AED3-ABBBA3D8318F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968FDB09-110F-4931-9243-17202FD1115E}" type="presOf" srcId="{545B42F8-AA85-4028-BA1D-CE145727BE95}" destId="{4F7234B8-05A5-4133-95C1-FF1133ACCADC}" srcOrd="0" destOrd="0" presId="urn:microsoft.com/office/officeart/2005/8/layout/cycle6"/>
    <dgm:cxn modelId="{12924192-A75B-448D-AF17-36E27341D279}" type="presOf" srcId="{19C3D1AD-F006-4DC4-8DF0-63BE5D2CCF09}" destId="{E972E317-911D-481C-9C0C-843879FAFFEC}" srcOrd="0" destOrd="0" presId="urn:microsoft.com/office/officeart/2005/8/layout/cycle6"/>
    <dgm:cxn modelId="{32CAB750-1B67-491C-A38E-2E2984FC1545}" srcId="{38FC8352-CF94-4B24-A64F-547B7D81418D}" destId="{545B42F8-AA85-4028-BA1D-CE145727BE95}" srcOrd="1" destOrd="0" parTransId="{23611CAD-C053-45E9-B143-273D45352A67}" sibTransId="{19C3D1AD-F006-4DC4-8DF0-63BE5D2CCF09}"/>
    <dgm:cxn modelId="{1641C925-B7AC-4587-89F2-0AE2ADE6C357}" type="presOf" srcId="{08EDBD68-E1F5-49A1-AE9E-200018B6F2CD}" destId="{B9C6F965-F4CA-48DC-AD9D-D71AE4428A2D}" srcOrd="0" destOrd="0" presId="urn:microsoft.com/office/officeart/2005/8/layout/cycle6"/>
    <dgm:cxn modelId="{B56604AF-0933-4D8C-AAEE-3E366EDB2C33}" srcId="{38FC8352-CF94-4B24-A64F-547B7D81418D}" destId="{08EDBD68-E1F5-49A1-AE9E-200018B6F2CD}" srcOrd="0" destOrd="0" parTransId="{54337168-C36A-4600-B843-DD3757C8B5CA}" sibTransId="{4DDDAE7B-312C-4ADA-B392-D96D2D947EAD}"/>
    <dgm:cxn modelId="{9C1B2123-6195-4B6B-A7F5-330694D65513}" type="presOf" srcId="{38FC8352-CF94-4B24-A64F-547B7D81418D}" destId="{0FD38C8D-8851-4B47-A402-28A0D0381A80}" srcOrd="0" destOrd="0" presId="urn:microsoft.com/office/officeart/2005/8/layout/cycle6"/>
    <dgm:cxn modelId="{D7753594-7869-4027-AC8F-1B630C7CF27A}" type="presOf" srcId="{4DDDAE7B-312C-4ADA-B392-D96D2D947EAD}" destId="{436B193E-A9E7-4960-BA5D-C1D5AC5B45D5}" srcOrd="0" destOrd="0" presId="urn:microsoft.com/office/officeart/2005/8/layout/cycle6"/>
    <dgm:cxn modelId="{528A4663-6F9E-4191-A1DC-32FB8395B540}" type="presOf" srcId="{CFCBBB20-C63E-4E79-AED3-ABBBA3D8318F}" destId="{E6F5176C-400F-4387-83F8-170E1FD44B64}" srcOrd="0" destOrd="0" presId="urn:microsoft.com/office/officeart/2005/8/layout/cycle6"/>
    <dgm:cxn modelId="{ED1A3AE5-5AC3-48EB-9DD8-738A2EC028B7}" srcId="{38FC8352-CF94-4B24-A64F-547B7D81418D}" destId="{4F1E850C-58B7-448F-A0E8-E92C8C519B6F}" srcOrd="2" destOrd="0" parTransId="{8961EEA5-9449-49B9-AD2F-E02EB418134C}" sibTransId="{CFCBBB20-C63E-4E79-AED3-ABBBA3D8318F}"/>
    <dgm:cxn modelId="{A0CD5277-9F87-4D20-A48D-8C07643F7152}" type="presOf" srcId="{4F1E850C-58B7-448F-A0E8-E92C8C519B6F}" destId="{29DFFC63-9393-4EDF-A13A-EE13099B3657}" srcOrd="0" destOrd="0" presId="urn:microsoft.com/office/officeart/2005/8/layout/cycle6"/>
    <dgm:cxn modelId="{605E6079-9F4E-42EA-8AE9-D75DF09A70E4}" type="presParOf" srcId="{0FD38C8D-8851-4B47-A402-28A0D0381A80}" destId="{B9C6F965-F4CA-48DC-AD9D-D71AE4428A2D}" srcOrd="0" destOrd="0" presId="urn:microsoft.com/office/officeart/2005/8/layout/cycle6"/>
    <dgm:cxn modelId="{F67ACC30-51B0-4486-9029-9B5CCB68EF75}" type="presParOf" srcId="{0FD38C8D-8851-4B47-A402-28A0D0381A80}" destId="{B5910E96-511C-4BDE-B829-BA640E4D5A8D}" srcOrd="1" destOrd="0" presId="urn:microsoft.com/office/officeart/2005/8/layout/cycle6"/>
    <dgm:cxn modelId="{28EF93ED-C0A1-413A-8859-24C75A893477}" type="presParOf" srcId="{0FD38C8D-8851-4B47-A402-28A0D0381A80}" destId="{436B193E-A9E7-4960-BA5D-C1D5AC5B45D5}" srcOrd="2" destOrd="0" presId="urn:microsoft.com/office/officeart/2005/8/layout/cycle6"/>
    <dgm:cxn modelId="{53726CD1-4699-46BA-A6FC-05E7CF08C0BD}" type="presParOf" srcId="{0FD38C8D-8851-4B47-A402-28A0D0381A80}" destId="{4F7234B8-05A5-4133-95C1-FF1133ACCADC}" srcOrd="3" destOrd="0" presId="urn:microsoft.com/office/officeart/2005/8/layout/cycle6"/>
    <dgm:cxn modelId="{FDB45657-D8A1-4078-BCA5-6B047133761E}" type="presParOf" srcId="{0FD38C8D-8851-4B47-A402-28A0D0381A80}" destId="{C4CE440F-B252-443B-B7B2-EEBCD8809747}" srcOrd="4" destOrd="0" presId="urn:microsoft.com/office/officeart/2005/8/layout/cycle6"/>
    <dgm:cxn modelId="{B8E4A1D4-5163-4ABA-A799-1DC625C4E1C7}" type="presParOf" srcId="{0FD38C8D-8851-4B47-A402-28A0D0381A80}" destId="{E972E317-911D-481C-9C0C-843879FAFFEC}" srcOrd="5" destOrd="0" presId="urn:microsoft.com/office/officeart/2005/8/layout/cycle6"/>
    <dgm:cxn modelId="{9AF5A50B-6C61-475F-9057-59AA087E5ED8}" type="presParOf" srcId="{0FD38C8D-8851-4B47-A402-28A0D0381A80}" destId="{29DFFC63-9393-4EDF-A13A-EE13099B3657}" srcOrd="6" destOrd="0" presId="urn:microsoft.com/office/officeart/2005/8/layout/cycle6"/>
    <dgm:cxn modelId="{C34FC225-4037-4A50-BAB6-E1F6472E80F6}" type="presParOf" srcId="{0FD38C8D-8851-4B47-A402-28A0D0381A80}" destId="{1EBC94CF-3B6A-4852-9694-5CEAD344590A}" srcOrd="7" destOrd="0" presId="urn:microsoft.com/office/officeart/2005/8/layout/cycle6"/>
    <dgm:cxn modelId="{9888ED4C-7E5C-443E-9825-A99A55ABB8F7}" type="presParOf" srcId="{0FD38C8D-8851-4B47-A402-28A0D0381A80}" destId="{E6F5176C-400F-4387-83F8-170E1FD44B64}" srcOrd="8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FB835-5BE3-4280-A99C-67445203DC24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DA244-EA3D-442A-9498-965308A0E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A244-EA3D-442A-9498-965308A0EC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A244-EA3D-442A-9498-965308A0ECF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A244-EA3D-442A-9498-965308A0ECF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>
              <a:defRPr>
                <a:ln w="19050">
                  <a:solidFill>
                    <a:schemeClr val="bg1"/>
                  </a:solidFill>
                </a:ln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5248276"/>
            <a:ext cx="6858048" cy="103824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ln w="19050">
                  <a:solidFill>
                    <a:schemeClr val="bg1"/>
                  </a:solidFill>
                </a:ln>
                <a:solidFill>
                  <a:srgbClr val="263A35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2399B3D-30A3-45A4-A66C-481034442797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3E4D1F"/>
                </a:solidFill>
              </a:defRPr>
            </a:lvl1pPr>
            <a:lvl2pPr>
              <a:defRPr sz="2400">
                <a:solidFill>
                  <a:srgbClr val="3E4D1F"/>
                </a:solidFill>
              </a:defRPr>
            </a:lvl2pPr>
            <a:lvl3pPr>
              <a:defRPr sz="2000">
                <a:solidFill>
                  <a:srgbClr val="3E4D1F"/>
                </a:solidFill>
              </a:defRPr>
            </a:lvl3pPr>
            <a:lvl4pPr>
              <a:defRPr sz="1800">
                <a:solidFill>
                  <a:srgbClr val="3E4D1F"/>
                </a:solidFill>
              </a:defRPr>
            </a:lvl4pPr>
            <a:lvl5pPr>
              <a:defRPr sz="1800">
                <a:solidFill>
                  <a:srgbClr val="3E4D1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E4D1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3E4D1F"/>
                </a:solidFill>
              </a:defRPr>
            </a:lvl1pPr>
            <a:lvl2pPr>
              <a:defRPr sz="2000">
                <a:solidFill>
                  <a:srgbClr val="3E4D1F"/>
                </a:solidFill>
              </a:defRPr>
            </a:lvl2pPr>
            <a:lvl3pPr>
              <a:defRPr sz="1800">
                <a:solidFill>
                  <a:srgbClr val="3E4D1F"/>
                </a:solidFill>
              </a:defRPr>
            </a:lvl3pPr>
            <a:lvl4pPr>
              <a:defRPr sz="1600">
                <a:solidFill>
                  <a:srgbClr val="3E4D1F"/>
                </a:solidFill>
              </a:defRPr>
            </a:lvl4pPr>
            <a:lvl5pPr>
              <a:defRPr sz="1600">
                <a:solidFill>
                  <a:srgbClr val="3E4D1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9B3D-30A3-45A4-A66C-481034442797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C2399B3D-30A3-45A4-A66C-481034442797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2146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214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CB65ED8C-212B-45F8-A640-C3EC7AE62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ln w="19050">
            <a:solidFill>
              <a:schemeClr val="bg1"/>
            </a:solidFill>
          </a:ln>
          <a:solidFill>
            <a:srgbClr val="002060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rgbClr val="002060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rgbClr val="002060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rgbClr val="002060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rgbClr val="00206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Взаимодействие ДОУ  с семьями воспитанников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428604"/>
            <a:ext cx="6858048" cy="10382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Муниципальное бюджетное дошкольное образовательное учреждение «</a:t>
            </a:r>
            <a:r>
              <a:rPr lang="ru-RU" dirty="0" err="1" smtClean="0"/>
              <a:t>Вагановский</a:t>
            </a:r>
            <a:r>
              <a:rPr lang="ru-RU" dirty="0" smtClean="0"/>
              <a:t> детский сад»</a:t>
            </a: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>Методы рефлексии </a:t>
            </a:r>
            <a:br>
              <a:rPr lang="ru-RU" sz="2400" dirty="0" smtClean="0"/>
            </a:br>
            <a:r>
              <a:rPr lang="ru-RU" sz="2400" dirty="0" smtClean="0"/>
              <a:t>воспитательных приемов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>Заключение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200" dirty="0" smtClean="0"/>
              <a:t>        Использование структурно-функциональной модели взаимодействия  ДОУ и  семьи по вопросам развития ребенка, состоящей из информационно-аналитического, практического и контрольно-оценочного блоков, позволяет наиболее эффективно использовать нетрадиционные формы взаимодействия ДОУ с семьей.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мама и дитя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14282" y="785794"/>
            <a:ext cx="3500462" cy="5696443"/>
          </a:xfrm>
        </p:spPr>
      </p:pic>
      <p:sp>
        <p:nvSpPr>
          <p:cNvPr id="4" name="TextBox 3"/>
          <p:cNvSpPr txBox="1">
            <a:spLocks/>
          </p:cNvSpPr>
          <p:nvPr/>
        </p:nvSpPr>
        <p:spPr>
          <a:xfrm>
            <a:off x="214282" y="1071546"/>
            <a:ext cx="8715436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r"/>
            <a:r>
              <a:rPr lang="ru-RU" sz="2400" b="1" i="1" dirty="0" smtClean="0">
                <a:solidFill>
                  <a:srgbClr val="002060"/>
                </a:solidFill>
                <a:latin typeface="HeinrichScript" pitchFamily="2" charset="0"/>
              </a:rPr>
              <a:t>Воспитывает все: люди, вещи, явления, </a:t>
            </a:r>
          </a:p>
          <a:p>
            <a:pPr marL="342900" lvl="0" indent="-342900" algn="r"/>
            <a:r>
              <a:rPr lang="ru-RU" sz="2400" b="1" i="1" dirty="0" smtClean="0">
                <a:solidFill>
                  <a:srgbClr val="002060"/>
                </a:solidFill>
                <a:latin typeface="HeinrichScript" pitchFamily="2" charset="0"/>
              </a:rPr>
              <a:t>но прежде всего и дольше всего —люди. </a:t>
            </a:r>
          </a:p>
          <a:p>
            <a:pPr marL="342900" lvl="0" indent="-342900" algn="r"/>
            <a:r>
              <a:rPr lang="ru-RU" sz="2400" b="1" i="1" dirty="0" smtClean="0">
                <a:solidFill>
                  <a:srgbClr val="002060"/>
                </a:solidFill>
                <a:latin typeface="HeinrichScript" pitchFamily="2" charset="0"/>
              </a:rPr>
              <a:t>Из них на первом месте </a:t>
            </a:r>
            <a:r>
              <a:rPr lang="en-US" sz="2400" b="1" i="1" dirty="0" smtClean="0">
                <a:solidFill>
                  <a:srgbClr val="002060"/>
                </a:solidFill>
                <a:latin typeface="HeinrichScript" pitchFamily="2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HeinrichScript" pitchFamily="2" charset="0"/>
              </a:rPr>
              <a:t>—родители и педагоги.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b="1" i="1" dirty="0" smtClean="0">
                <a:solidFill>
                  <a:srgbClr val="002060"/>
                </a:solidFill>
                <a:latin typeface="HeinrichScript" pitchFamily="2" charset="0"/>
              </a:rPr>
              <a:t>                                                                                               Макаренко А. С. </a:t>
            </a:r>
            <a:endParaRPr lang="ru-RU" sz="2400" b="1" i="1" dirty="0">
              <a:solidFill>
                <a:srgbClr val="002060"/>
              </a:solidFill>
              <a:latin typeface="HeinrichScript" pitchFamily="2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>Основные принципы реализации  взаимодействия семьи и ДОУ</a:t>
            </a: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Партнерство родителей и педагогов в воспитании и обучении детей;</a:t>
            </a:r>
          </a:p>
          <a:p>
            <a:r>
              <a:rPr lang="ru-RU" sz="2000" dirty="0" smtClean="0"/>
              <a:t>Единое понимание педагогами и родителями целей и задач воспитания и обучения;</a:t>
            </a:r>
          </a:p>
          <a:p>
            <a:r>
              <a:rPr lang="ru-RU" sz="2000" dirty="0" smtClean="0"/>
              <a:t>Помощь, уважение и доверие к ребенку со стороны родителей;</a:t>
            </a:r>
          </a:p>
          <a:p>
            <a:r>
              <a:rPr lang="ru-RU" sz="2000" dirty="0" smtClean="0"/>
              <a:t>Знание педагогами и родителями воспитательных возможностей коллектива и семьи, максимальное использование воспитательного потенциала в совместной работе с детьми;</a:t>
            </a:r>
          </a:p>
          <a:p>
            <a:r>
              <a:rPr lang="ru-RU" sz="2000" dirty="0" smtClean="0"/>
              <a:t>Постоянный анализ процесса взаимодействия семьи и ДОУ, его промежуточных  и конечных результатов.</a:t>
            </a:r>
            <a:endParaRPr lang="ru-RU" sz="20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 </a:t>
            </a:r>
            <a:r>
              <a:rPr lang="ru-RU" sz="2700" dirty="0" smtClean="0"/>
              <a:t>Направления работы</a:t>
            </a:r>
            <a:br>
              <a:rPr lang="ru-RU" sz="2700" dirty="0" smtClean="0"/>
            </a:br>
            <a:r>
              <a:rPr lang="ru-RU" sz="2700" dirty="0" smtClean="0"/>
              <a:t> по взаимодействию с семьями</a:t>
            </a:r>
            <a:br>
              <a:rPr lang="ru-RU" sz="2700" dirty="0" smtClean="0"/>
            </a:br>
            <a:r>
              <a:rPr lang="ru-RU" sz="2700" dirty="0" smtClean="0"/>
              <a:t> воспитанников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>Основные задачи педагогического коллектива в работе с родителями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Изучение семьи с помощью «Паспорта семьи»;</a:t>
            </a:r>
          </a:p>
          <a:p>
            <a:r>
              <a:rPr lang="ru-RU" sz="2000" dirty="0" smtClean="0"/>
              <a:t>Привлечение родителей к активному участию в деятельности ДОУ;</a:t>
            </a:r>
          </a:p>
          <a:p>
            <a:r>
              <a:rPr lang="ru-RU" sz="2000" dirty="0" smtClean="0"/>
              <a:t>Изучение семейного опыта воспитания и обучения детей;</a:t>
            </a:r>
          </a:p>
          <a:p>
            <a:r>
              <a:rPr lang="ru-RU" sz="2000" dirty="0" smtClean="0"/>
              <a:t>Просвещение родителей в области педагоги и детской психологии;</a:t>
            </a:r>
          </a:p>
          <a:p>
            <a:r>
              <a:rPr lang="ru-RU" sz="2000" dirty="0" smtClean="0"/>
              <a:t>Работа по повышению правовой и педагогической культуры родителей.</a:t>
            </a:r>
            <a:endParaRPr lang="ru-RU" sz="2000" dirty="0"/>
          </a:p>
        </p:txBody>
      </p:sp>
      <p:pic>
        <p:nvPicPr>
          <p:cNvPr id="4" name="Рисунок 3" descr="IMG_52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4429132"/>
            <a:ext cx="2920991" cy="2190743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>Формы работы педагога ДОУ</a:t>
            </a:r>
            <a:br>
              <a:rPr lang="ru-RU" sz="2400" dirty="0" smtClean="0"/>
            </a:br>
            <a:r>
              <a:rPr lang="ru-RU" sz="2400" dirty="0" smtClean="0"/>
              <a:t> с родителями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>Информационно-аналитический блок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Основная задача  педагога -  создание условий для ситуативно-делового, личностно-ориентированного общения с родителями на основе общего дела </a:t>
            </a:r>
          </a:p>
          <a:p>
            <a:pPr>
              <a:buNone/>
            </a:pPr>
            <a:r>
              <a:rPr lang="ru-RU" sz="2000" u="sng" dirty="0" smtClean="0"/>
              <a:t>Формы работы:</a:t>
            </a:r>
          </a:p>
          <a:p>
            <a:pPr>
              <a:buNone/>
            </a:pPr>
            <a:r>
              <a:rPr lang="ru-RU" sz="2000" dirty="0" smtClean="0"/>
              <a:t>   - просвещение родителей,</a:t>
            </a:r>
          </a:p>
          <a:p>
            <a:pPr>
              <a:buNone/>
            </a:pPr>
            <a:r>
              <a:rPr lang="ru-RU" sz="2000" dirty="0" smtClean="0"/>
              <a:t>   - организация продуктивного общения.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u="sng" dirty="0" smtClean="0"/>
              <a:t>Методы работы:</a:t>
            </a:r>
          </a:p>
          <a:p>
            <a:pPr>
              <a:buNone/>
            </a:pPr>
            <a:r>
              <a:rPr lang="ru-RU" sz="2000" dirty="0" smtClean="0"/>
              <a:t>   - опрос, </a:t>
            </a:r>
          </a:p>
          <a:p>
            <a:pPr>
              <a:buNone/>
            </a:pPr>
            <a:r>
              <a:rPr lang="ru-RU" sz="2000" dirty="0" smtClean="0"/>
              <a:t>   - анкетирование, </a:t>
            </a:r>
          </a:p>
          <a:p>
            <a:pPr>
              <a:buNone/>
            </a:pPr>
            <a:r>
              <a:rPr lang="ru-RU" sz="2000" dirty="0" smtClean="0"/>
              <a:t>   - патронаж, </a:t>
            </a:r>
          </a:p>
          <a:p>
            <a:pPr>
              <a:buNone/>
            </a:pPr>
            <a:r>
              <a:rPr lang="ru-RU" sz="2000" dirty="0" smtClean="0"/>
              <a:t>   - интервьюирование, </a:t>
            </a:r>
          </a:p>
          <a:p>
            <a:pPr>
              <a:buNone/>
            </a:pPr>
            <a:r>
              <a:rPr lang="ru-RU" sz="2000" dirty="0" smtClean="0"/>
              <a:t>   - наблюдение, </a:t>
            </a:r>
          </a:p>
          <a:p>
            <a:pPr>
              <a:buNone/>
            </a:pPr>
            <a:r>
              <a:rPr lang="ru-RU" sz="2000" dirty="0" smtClean="0"/>
              <a:t>   - изучение медицинских карт.</a:t>
            </a:r>
            <a:endParaRPr lang="ru-RU" sz="20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>Практический блок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Основная задача  родителя - решение конкретных задач, которые связаны со здоровьем детей и их развитием. </a:t>
            </a:r>
          </a:p>
          <a:p>
            <a:pPr>
              <a:buNone/>
            </a:pPr>
            <a:r>
              <a:rPr lang="ru-RU" sz="2000" u="sng" dirty="0" smtClean="0"/>
              <a:t>Формы работы:</a:t>
            </a:r>
          </a:p>
          <a:p>
            <a:pPr>
              <a:buNone/>
            </a:pPr>
            <a:r>
              <a:rPr lang="ru-RU" sz="2000" dirty="0" smtClean="0"/>
              <a:t>  - практические занятия  (взрослый-взрослый, взрослый – ребенок, ребенок – </a:t>
            </a:r>
            <a:r>
              <a:rPr lang="ru-RU" sz="2000" dirty="0" err="1" smtClean="0"/>
              <a:t>ребенок</a:t>
            </a:r>
            <a:r>
              <a:rPr lang="ru-RU" sz="2000" dirty="0" smtClean="0"/>
              <a:t>),</a:t>
            </a:r>
          </a:p>
          <a:p>
            <a:pPr>
              <a:buNone/>
            </a:pPr>
            <a:r>
              <a:rPr lang="ru-RU" sz="2000" dirty="0" smtClean="0"/>
              <a:t>  - игровые тренинги,</a:t>
            </a:r>
          </a:p>
          <a:p>
            <a:pPr>
              <a:buNone/>
            </a:pPr>
            <a:r>
              <a:rPr lang="ru-RU" sz="2000" dirty="0" smtClean="0"/>
              <a:t>  - семинары – практикумы.</a:t>
            </a:r>
          </a:p>
          <a:p>
            <a:pPr>
              <a:buNone/>
            </a:pPr>
            <a:r>
              <a:rPr lang="ru-RU" sz="2000" u="sng" dirty="0" smtClean="0"/>
              <a:t>Методы работы:</a:t>
            </a:r>
          </a:p>
          <a:p>
            <a:pPr>
              <a:buNone/>
            </a:pPr>
            <a:r>
              <a:rPr lang="ru-RU" sz="2000" dirty="0" smtClean="0"/>
              <a:t>  - проигрывание моделированных </a:t>
            </a:r>
          </a:p>
          <a:p>
            <a:pPr>
              <a:buNone/>
            </a:pPr>
            <a:r>
              <a:rPr lang="ru-RU" sz="2000" dirty="0" smtClean="0"/>
              <a:t>    ситуаций,</a:t>
            </a:r>
          </a:p>
          <a:p>
            <a:pPr>
              <a:buNone/>
            </a:pPr>
            <a:r>
              <a:rPr lang="ru-RU" sz="2000" dirty="0" smtClean="0"/>
              <a:t>  - взаимодействие,</a:t>
            </a:r>
          </a:p>
          <a:p>
            <a:pPr>
              <a:buNone/>
            </a:pPr>
            <a:r>
              <a:rPr lang="ru-RU" sz="2000" dirty="0" smtClean="0"/>
              <a:t>  - сотрудничество.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>Контрольно – оценочный блок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Основная задача -количественный и качественный анализ эффективности мероприятий, которые проводились педагогами дошкольного учреждения. </a:t>
            </a:r>
          </a:p>
          <a:p>
            <a:pPr>
              <a:buNone/>
            </a:pPr>
            <a:r>
              <a:rPr lang="ru-RU" sz="2000" u="sng" dirty="0" smtClean="0"/>
              <a:t>Формы работы:</a:t>
            </a:r>
          </a:p>
          <a:p>
            <a:pPr>
              <a:buNone/>
            </a:pPr>
            <a:r>
              <a:rPr lang="ru-RU" sz="2000" dirty="0" smtClean="0"/>
              <a:t>    - родительские собрания</a:t>
            </a:r>
          </a:p>
          <a:p>
            <a:pPr>
              <a:buNone/>
            </a:pPr>
            <a:r>
              <a:rPr lang="ru-RU" sz="2000" dirty="0" smtClean="0"/>
              <a:t>    - родительская конференция</a:t>
            </a:r>
          </a:p>
          <a:p>
            <a:pPr>
              <a:buNone/>
            </a:pPr>
            <a:r>
              <a:rPr lang="ru-RU" sz="2000" u="sng" dirty="0" smtClean="0"/>
              <a:t>Методы работы:</a:t>
            </a:r>
          </a:p>
          <a:p>
            <a:pPr>
              <a:buNone/>
            </a:pPr>
            <a:r>
              <a:rPr lang="ru-RU" sz="2000" dirty="0" smtClean="0"/>
              <a:t>    - повторная диагностика, опрос, наблюдения, </a:t>
            </a:r>
          </a:p>
          <a:p>
            <a:pPr>
              <a:buNone/>
            </a:pPr>
            <a:r>
              <a:rPr lang="ru-RU" sz="2000" dirty="0" smtClean="0"/>
              <a:t>    - книги отзывов, </a:t>
            </a:r>
          </a:p>
          <a:p>
            <a:pPr>
              <a:buNone/>
            </a:pPr>
            <a:r>
              <a:rPr lang="ru-RU" sz="2000" dirty="0" smtClean="0"/>
              <a:t>    - оценочные листы, </a:t>
            </a:r>
          </a:p>
          <a:p>
            <a:pPr>
              <a:buNone/>
            </a:pPr>
            <a:r>
              <a:rPr lang="ru-RU" sz="2000" dirty="0" smtClean="0"/>
              <a:t>    - собеседование с детьми, </a:t>
            </a:r>
          </a:p>
          <a:p>
            <a:pPr>
              <a:buNone/>
            </a:pPr>
            <a:r>
              <a:rPr lang="ru-RU" sz="2000" dirty="0" smtClean="0"/>
              <a:t>    - самоанализ педагогов, учет </a:t>
            </a:r>
          </a:p>
          <a:p>
            <a:pPr>
              <a:buNone/>
            </a:pPr>
            <a:r>
              <a:rPr lang="ru-RU" sz="2000" dirty="0" smtClean="0"/>
              <a:t>      активности родителей и т.п. </a:t>
            </a:r>
            <a:endParaRPr lang="ru-RU" sz="20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362663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10362663</Template>
  <TotalTime>0</TotalTime>
  <Words>556</Words>
  <Application>Microsoft Office PowerPoint</Application>
  <PresentationFormat>Экран (4:3)</PresentationFormat>
  <Paragraphs>94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10362663</vt:lpstr>
      <vt:lpstr>Взаимодействие ДОУ  с семьями воспитанников</vt:lpstr>
      <vt:lpstr>Слайд 2</vt:lpstr>
      <vt:lpstr>Основные принципы реализации  взаимодействия семьи и ДОУ</vt:lpstr>
      <vt:lpstr> Направления работы  по взаимодействию с семьями  воспитанников</vt:lpstr>
      <vt:lpstr>Основные задачи педагогического коллектива в работе с родителями</vt:lpstr>
      <vt:lpstr>Формы работы педагога ДОУ  с родителями</vt:lpstr>
      <vt:lpstr>Информационно-аналитический блок</vt:lpstr>
      <vt:lpstr>Практический блок</vt:lpstr>
      <vt:lpstr>Контрольно – оценочный блок</vt:lpstr>
      <vt:lpstr>Методы рефлексии  воспитательных приемов</vt:lpstr>
      <vt:lpstr>Заключение</vt:lpstr>
      <vt:lpstr>Слайд 12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2010-03-20T18:10:53Z</dcterms:created>
  <dcterms:modified xsi:type="dcterms:W3CDTF">2014-12-20T08:25:25Z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TC103626631049</vt:lpwstr>
  </property>
</Properties>
</file>